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60" r:id="rId3"/>
    <p:sldId id="266" r:id="rId4"/>
    <p:sldId id="310" r:id="rId5"/>
    <p:sldId id="267" r:id="rId6"/>
    <p:sldId id="268" r:id="rId7"/>
    <p:sldId id="261" r:id="rId8"/>
    <p:sldId id="270" r:id="rId9"/>
    <p:sldId id="271" r:id="rId10"/>
    <p:sldId id="299" r:id="rId11"/>
    <p:sldId id="313" r:id="rId12"/>
    <p:sldId id="314" r:id="rId13"/>
    <p:sldId id="306" r:id="rId14"/>
    <p:sldId id="312" r:id="rId15"/>
    <p:sldId id="303" r:id="rId16"/>
    <p:sldId id="300" r:id="rId17"/>
    <p:sldId id="276" r:id="rId18"/>
    <p:sldId id="280" r:id="rId19"/>
    <p:sldId id="281" r:id="rId20"/>
    <p:sldId id="26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1">
          <p15:clr>
            <a:srgbClr val="A4A3A4"/>
          </p15:clr>
        </p15:guide>
        <p15:guide id="2" orient="horz" pos="3157">
          <p15:clr>
            <a:srgbClr val="A4A3A4"/>
          </p15:clr>
        </p15:guide>
        <p15:guide id="3" pos="3779">
          <p15:clr>
            <a:srgbClr val="A4A3A4"/>
          </p15:clr>
        </p15:guide>
        <p15:guide id="4" pos="481">
          <p15:clr>
            <a:srgbClr val="A4A3A4"/>
          </p15:clr>
        </p15:guide>
        <p15:guide id="5" pos="72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74"/>
  </p:normalViewPr>
  <p:slideViewPr>
    <p:cSldViewPr snapToGrid="0" snapToObjects="1">
      <p:cViewPr varScale="1">
        <p:scale>
          <a:sx n="104" d="100"/>
          <a:sy n="104" d="100"/>
        </p:scale>
        <p:origin x="618" y="132"/>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62265C-CFB5-4B78-A429-8BCFC2FD0A76}" type="slidenum">
              <a:rPr lang="zh-CN" altLang="en-US" smtClean="0"/>
              <a:pPr/>
              <a:t>9</a:t>
            </a:fld>
            <a:endParaRPr lang="zh-CN" altLang="en-US"/>
          </a:p>
        </p:txBody>
      </p:sp>
    </p:spTree>
    <p:extLst>
      <p:ext uri="{BB962C8B-B14F-4D97-AF65-F5344CB8AC3E}">
        <p14:creationId xmlns:p14="http://schemas.microsoft.com/office/powerpoint/2010/main" val="13658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extLst>
      <p:ext uri="{BB962C8B-B14F-4D97-AF65-F5344CB8AC3E}">
        <p14:creationId xmlns:p14="http://schemas.microsoft.com/office/powerpoint/2010/main" val="1126831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extLst>
      <p:ext uri="{BB962C8B-B14F-4D97-AF65-F5344CB8AC3E}">
        <p14:creationId xmlns:p14="http://schemas.microsoft.com/office/powerpoint/2010/main" val="257252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extLst>
      <p:ext uri="{BB962C8B-B14F-4D97-AF65-F5344CB8AC3E}">
        <p14:creationId xmlns:p14="http://schemas.microsoft.com/office/powerpoint/2010/main" val="190973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extLst>
      <p:ext uri="{BB962C8B-B14F-4D97-AF65-F5344CB8AC3E}">
        <p14:creationId xmlns:p14="http://schemas.microsoft.com/office/powerpoint/2010/main" val="4104119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extLst>
      <p:ext uri="{BB962C8B-B14F-4D97-AF65-F5344CB8AC3E}">
        <p14:creationId xmlns:p14="http://schemas.microsoft.com/office/powerpoint/2010/main" val="870769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extLst>
      <p:ext uri="{BB962C8B-B14F-4D97-AF65-F5344CB8AC3E}">
        <p14:creationId xmlns:p14="http://schemas.microsoft.com/office/powerpoint/2010/main" val="365211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1381644" cy="830997"/>
          </a:xfrm>
          <a:prstGeom prst="rect">
            <a:avLst/>
          </a:prstGeom>
        </p:spPr>
        <p:txBody>
          <a:bodyPr wrap="square">
            <a:spAutoFit/>
          </a:bodyPr>
          <a:lstStyle/>
          <a:p>
            <a:pPr algn="ctr"/>
            <a:r>
              <a:rPr lang="zh-CN" altLang="en-US" sz="4800" dirty="0">
                <a:solidFill>
                  <a:schemeClr val="bg1"/>
                </a:solidFill>
              </a:rPr>
              <a:t>热门网游推荐网站的设计与开发</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系统首页界面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394590" y="781624"/>
            <a:ext cx="11401406" cy="5850806"/>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科普知识详细界面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320047" y="781624"/>
            <a:ext cx="11532022" cy="5850806"/>
          </a:xfrm>
          <a:prstGeom prst="rect">
            <a:avLst/>
          </a:prstGeom>
          <a:noFill/>
          <a:ln w="9525">
            <a:noFill/>
            <a:miter lim="800000"/>
            <a:headEnd/>
            <a:tailEnd/>
          </a:ln>
        </p:spPr>
      </p:pic>
    </p:spTree>
    <p:extLst>
      <p:ext uri="{BB962C8B-B14F-4D97-AF65-F5344CB8AC3E}">
        <p14:creationId xmlns:p14="http://schemas.microsoft.com/office/powerpoint/2010/main" val="27904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游戏信息详细界面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376972" y="781624"/>
            <a:ext cx="11371989" cy="5850806"/>
          </a:xfrm>
          <a:prstGeom prst="rect">
            <a:avLst/>
          </a:prstGeom>
          <a:noFill/>
          <a:ln w="9525">
            <a:noFill/>
            <a:miter lim="800000"/>
            <a:headEnd/>
            <a:tailEnd/>
          </a:ln>
        </p:spPr>
      </p:pic>
    </p:spTree>
    <p:extLst>
      <p:ext uri="{BB962C8B-B14F-4D97-AF65-F5344CB8AC3E}">
        <p14:creationId xmlns:p14="http://schemas.microsoft.com/office/powerpoint/2010/main" val="271866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管理员主界面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257207" y="798680"/>
            <a:ext cx="11701839" cy="5758754"/>
          </a:xfrm>
          <a:prstGeom prst="rect">
            <a:avLst/>
          </a:prstGeom>
          <a:noFill/>
          <a:ln w="9525">
            <a:noFill/>
            <a:miter lim="800000"/>
            <a:headEnd/>
            <a:tailEnd/>
          </a:ln>
        </p:spPr>
      </p:pic>
    </p:spTree>
    <p:extLst>
      <p:ext uri="{BB962C8B-B14F-4D97-AF65-F5344CB8AC3E}">
        <p14:creationId xmlns:p14="http://schemas.microsoft.com/office/powerpoint/2010/main" val="399960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游戏攻略管理界面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369849" y="857714"/>
            <a:ext cx="11393149" cy="5699720"/>
          </a:xfrm>
          <a:prstGeom prst="rect">
            <a:avLst/>
          </a:prstGeom>
          <a:noFill/>
          <a:ln w="9525">
            <a:noFill/>
            <a:miter lim="800000"/>
            <a:headEnd/>
            <a:tailEnd/>
          </a:ln>
        </p:spPr>
      </p:pic>
    </p:spTree>
    <p:extLst>
      <p:ext uri="{BB962C8B-B14F-4D97-AF65-F5344CB8AC3E}">
        <p14:creationId xmlns:p14="http://schemas.microsoft.com/office/powerpoint/2010/main" val="25852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游戏购买管理界面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307121" y="851105"/>
            <a:ext cx="11518605" cy="5810046"/>
          </a:xfrm>
          <a:prstGeom prst="rect">
            <a:avLst/>
          </a:prstGeom>
          <a:noFill/>
          <a:ln w="9525">
            <a:noFill/>
            <a:miter lim="800000"/>
            <a:headEnd/>
            <a:tailEnd/>
          </a:ln>
        </p:spPr>
      </p:pic>
    </p:spTree>
    <p:extLst>
      <p:ext uri="{BB962C8B-B14F-4D97-AF65-F5344CB8AC3E}">
        <p14:creationId xmlns:p14="http://schemas.microsoft.com/office/powerpoint/2010/main" val="22776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用户主界面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257207" y="797982"/>
            <a:ext cx="11657702" cy="5779476"/>
          </a:xfrm>
          <a:prstGeom prst="rect">
            <a:avLst/>
          </a:prstGeom>
          <a:noFill/>
          <a:ln w="9525">
            <a:noFill/>
            <a:miter lim="800000"/>
            <a:headEnd/>
            <a:tailEnd/>
          </a:ln>
        </p:spPr>
      </p:pic>
    </p:spTree>
    <p:extLst>
      <p:ext uri="{BB962C8B-B14F-4D97-AF65-F5344CB8AC3E}">
        <p14:creationId xmlns:p14="http://schemas.microsoft.com/office/powerpoint/2010/main" val="378823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200" kern="0" dirty="0">
                <a:solidFill>
                  <a:schemeClr val="bg1"/>
                </a:solidFill>
                <a:latin typeface="黑体" panose="02010609060101010101" charset="-122"/>
                <a:ea typeface="黑体" panose="02010609060101010101" charset="-122"/>
              </a:rPr>
              <a:t>系统性能</a:t>
            </a:r>
            <a:r>
              <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测试</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2246769"/>
          </a:xfrm>
          <a:prstGeom prst="rect">
            <a:avLst/>
          </a:prstGeom>
        </p:spPr>
        <p:txBody>
          <a:bodyPr wrap="square">
            <a:spAutoFit/>
          </a:bodyPr>
          <a:lstStyle/>
          <a:p>
            <a:r>
              <a:rPr lang="zh-CN" altLang="en-US" sz="2000" dirty="0"/>
              <a:t>性能测试主要是为了模拟系统在多人使用的运行环境中测试系统的性能最大的承受压力。对关键的技术指标表示支持系统的运行速度，网络顺畅和并发的数量。当多个人使用时，系统不会崩溃。</a:t>
            </a:r>
          </a:p>
          <a:p>
            <a:r>
              <a:rPr lang="en-US" altLang="zh-CN" sz="2000" dirty="0"/>
              <a:t>(1)</a:t>
            </a:r>
            <a:r>
              <a:rPr lang="zh-CN" altLang="en-US" sz="2000" dirty="0"/>
              <a:t>运行的速度：测试在不同计算机上运行时没有出现死机的情况。</a:t>
            </a:r>
          </a:p>
          <a:p>
            <a:r>
              <a:rPr lang="en-US" altLang="zh-CN" sz="2000" dirty="0"/>
              <a:t>(2)</a:t>
            </a:r>
            <a:r>
              <a:rPr lang="zh-CN" altLang="en-US" sz="2000" dirty="0"/>
              <a:t>响应的时间：对最快，平均和最大的响应时间。经过测试</a:t>
            </a:r>
            <a:r>
              <a:rPr lang="en-US" altLang="zh-CN" sz="2000" dirty="0"/>
              <a:t>,</a:t>
            </a:r>
            <a:r>
              <a:rPr lang="zh-CN" altLang="en-US" sz="2000" dirty="0"/>
              <a:t>局域网应答时限参数能满足用户的需求</a:t>
            </a:r>
            <a:r>
              <a:rPr lang="en-US" altLang="zh-CN" sz="2000" dirty="0"/>
              <a:t>,</a:t>
            </a:r>
            <a:r>
              <a:rPr lang="zh-CN" altLang="en-US" sz="2000" dirty="0"/>
              <a:t>属于正常承受范围。</a:t>
            </a:r>
          </a:p>
          <a:p>
            <a:r>
              <a:rPr lang="en-US" altLang="zh-CN" sz="2000" dirty="0"/>
              <a:t>(3)</a:t>
            </a:r>
            <a:r>
              <a:rPr lang="zh-CN" altLang="en-US" sz="2000" dirty="0"/>
              <a:t>支持并发节点数：系统在并发节点上达到</a:t>
            </a:r>
            <a:r>
              <a:rPr lang="en-US" altLang="zh-CN" sz="2000" dirty="0"/>
              <a:t>45</a:t>
            </a:r>
            <a:r>
              <a:rPr lang="zh-CN" altLang="en-US" sz="2000" dirty="0"/>
              <a:t>个时，网络运营的速度波动较大，时间延迟十秒之间，符合客户需求。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a:defRPr/>
            </a:pPr>
            <a:r>
              <a:rPr lang="zh-CN" altLang="en-US" sz="3200" kern="0" dirty="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701644"/>
            <a:ext cx="11064240" cy="3170099"/>
          </a:xfrm>
          <a:prstGeom prst="rect">
            <a:avLst/>
          </a:prstGeom>
          <a:noFill/>
          <a:ln w="9525">
            <a:noFill/>
          </a:ln>
        </p:spPr>
        <p:txBody>
          <a:bodyPr wrap="square">
            <a:spAutoFit/>
          </a:bodyPr>
          <a:lstStyle/>
          <a:p>
            <a:r>
              <a:rPr lang="en-US" sz="2000" dirty="0"/>
              <a:t> </a:t>
            </a:r>
            <a:endParaRPr lang="zh-CN" altLang="en-US" sz="2000" dirty="0"/>
          </a:p>
          <a:p>
            <a:r>
              <a:rPr lang="zh-CN" altLang="en-US" sz="2000" dirty="0"/>
              <a:t>系统的开发通过简单明了的方式实现热门网游推荐和系统管理，主要论述怎样利用</a:t>
            </a:r>
            <a:r>
              <a:rPr lang="en-US" altLang="zh-CN" sz="2000" dirty="0"/>
              <a:t>JAVA</a:t>
            </a:r>
            <a:r>
              <a:rPr lang="zh-CN" altLang="en-US" sz="2000" dirty="0"/>
              <a:t>技术来开发出对界面简洁、性能优化、可扩展性强和安全可靠操作简单的热门网游推荐网站。系统主要分为管理员和用户两部分，主要包括登录注册、个人信息修改；对个人中心、用户管理、科普知识管理、游戏攻略管理、游戏信息管理、游戏类型管理、游戏购买管理、游戏发货管理、系统管理等功能进行管理。然后根据这些功能对系统进行分析设计，对所用到</a:t>
            </a:r>
            <a:r>
              <a:rPr lang="en-US" altLang="zh-CN" sz="2000" dirty="0"/>
              <a:t>java</a:t>
            </a:r>
            <a:r>
              <a:rPr lang="zh-CN" altLang="en-US" sz="2000" dirty="0"/>
              <a:t>、</a:t>
            </a:r>
            <a:r>
              <a:rPr lang="en-US" altLang="zh-CN" sz="2000" dirty="0" err="1"/>
              <a:t>springboot</a:t>
            </a:r>
            <a:r>
              <a:rPr lang="zh-CN" altLang="en-US" sz="2000" dirty="0"/>
              <a:t>、</a:t>
            </a:r>
            <a:r>
              <a:rPr lang="en-US" altLang="zh-CN" sz="2000" dirty="0" err="1"/>
              <a:t>mysql</a:t>
            </a:r>
            <a:r>
              <a:rPr lang="zh-CN" altLang="en-US" sz="2000" dirty="0"/>
              <a:t>和</a:t>
            </a:r>
            <a:r>
              <a:rPr lang="en-US" altLang="zh-CN" sz="2000" dirty="0"/>
              <a:t>B/S</a:t>
            </a:r>
            <a:r>
              <a:rPr lang="zh-CN" altLang="en-US" sz="2000" dirty="0"/>
              <a:t>结构等相关技术进行介绍，接着进行需求分析的描述。接着是概要设计和详细设计。描述系统功能实现的方案及过程，以及如何实现系统的测试工作和后期系统的维护。</a:t>
            </a:r>
          </a:p>
          <a:p>
            <a:r>
              <a:rPr lang="zh-CN" altLang="en-US" sz="2000" dirty="0"/>
              <a:t>该设计实现了热门网游推荐网站，由于时间有限和我学到的东西，系统仍需要在很多地方进行改进，而且还有很多我还没有接触过的功能。我将在接下来的时间里逐步却说加强并完善。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51029" y="880926"/>
            <a:ext cx="11689989" cy="4524315"/>
          </a:xfrm>
          <a:prstGeom prst="rect">
            <a:avLst/>
          </a:prstGeom>
        </p:spPr>
        <p:txBody>
          <a:bodyPr wrap="square">
            <a:spAutoFit/>
          </a:bodyPr>
          <a:lstStyle/>
          <a:p>
            <a:pPr lvl="0"/>
            <a:r>
              <a:rPr lang="en-US" altLang="zh-CN" sz="1600" dirty="0"/>
              <a:t>[1]</a:t>
            </a:r>
            <a:r>
              <a:rPr lang="zh-CN" altLang="en-US" sz="1600" dirty="0"/>
              <a:t>张志鹏</a:t>
            </a:r>
            <a:r>
              <a:rPr lang="en-US" altLang="zh-CN" sz="1600" dirty="0"/>
              <a:t>. </a:t>
            </a:r>
            <a:r>
              <a:rPr lang="zh-CN" altLang="en-US" sz="1600" dirty="0"/>
              <a:t>短期兼职信息发布平台的设计与实现</a:t>
            </a:r>
            <a:r>
              <a:rPr lang="en-US" altLang="zh-CN" sz="1600" dirty="0"/>
              <a:t>[D]. </a:t>
            </a:r>
            <a:r>
              <a:rPr lang="zh-CN" altLang="en-US" sz="1600" dirty="0"/>
              <a:t>吉林大学</a:t>
            </a:r>
            <a:r>
              <a:rPr lang="en-US" altLang="zh-CN" sz="1600" dirty="0"/>
              <a:t>, 2019:25-36.</a:t>
            </a:r>
          </a:p>
          <a:p>
            <a:pPr lvl="0"/>
            <a:r>
              <a:rPr lang="en-US" altLang="zh-CN" sz="1600" dirty="0"/>
              <a:t>[2]</a:t>
            </a:r>
            <a:r>
              <a:rPr lang="zh-CN" altLang="en-US" sz="1600" dirty="0"/>
              <a:t>王娟</a:t>
            </a:r>
            <a:r>
              <a:rPr lang="en-US" altLang="zh-CN" sz="1600" dirty="0"/>
              <a:t>, </a:t>
            </a:r>
            <a:r>
              <a:rPr lang="zh-CN" altLang="en-US" sz="1600" dirty="0"/>
              <a:t>钱素真</a:t>
            </a:r>
            <a:r>
              <a:rPr lang="en-US" altLang="zh-CN" sz="1600" dirty="0"/>
              <a:t>, </a:t>
            </a:r>
            <a:r>
              <a:rPr lang="zh-CN" altLang="en-US" sz="1600" dirty="0"/>
              <a:t>李帅举</a:t>
            </a:r>
            <a:r>
              <a:rPr lang="en-US" altLang="zh-CN" sz="1600" dirty="0"/>
              <a:t>,</a:t>
            </a:r>
            <a:r>
              <a:rPr lang="zh-CN" altLang="en-US" sz="1600" dirty="0"/>
              <a:t>等</a:t>
            </a:r>
            <a:r>
              <a:rPr lang="en-US" altLang="zh-CN" sz="1600" dirty="0"/>
              <a:t>. </a:t>
            </a:r>
            <a:r>
              <a:rPr lang="zh-CN" altLang="en-US" sz="1600" dirty="0"/>
              <a:t>基于</a:t>
            </a:r>
            <a:r>
              <a:rPr lang="en-US" altLang="zh-CN" sz="1600" dirty="0"/>
              <a:t>Web</a:t>
            </a:r>
            <a:r>
              <a:rPr lang="zh-CN" altLang="en-US" sz="1600" dirty="0"/>
              <a:t>的校园兼职信息系统的设计与开发</a:t>
            </a:r>
            <a:r>
              <a:rPr lang="en-US" altLang="zh-CN" sz="1600" dirty="0"/>
              <a:t>[J]. </a:t>
            </a:r>
            <a:r>
              <a:rPr lang="zh-CN" altLang="en-US" sz="1600" dirty="0"/>
              <a:t>焦作大学学报</a:t>
            </a:r>
            <a:r>
              <a:rPr lang="en-US" altLang="zh-CN" sz="1600" dirty="0"/>
              <a:t>, 2019, 30(3):66-68.</a:t>
            </a:r>
          </a:p>
          <a:p>
            <a:pPr lvl="0"/>
            <a:r>
              <a:rPr lang="en-US" altLang="zh-CN" sz="1600" dirty="0"/>
              <a:t>[3]</a:t>
            </a:r>
            <a:r>
              <a:rPr lang="zh-CN" altLang="en-US" sz="1600" dirty="0"/>
              <a:t>闫肃</a:t>
            </a:r>
            <a:r>
              <a:rPr lang="en-US" altLang="zh-CN" sz="1600" dirty="0"/>
              <a:t>, </a:t>
            </a:r>
            <a:r>
              <a:rPr lang="zh-CN" altLang="en-US" sz="1600" dirty="0"/>
              <a:t>王婷</a:t>
            </a:r>
            <a:r>
              <a:rPr lang="en-US" altLang="zh-CN" sz="1600" dirty="0"/>
              <a:t>. </a:t>
            </a:r>
            <a:r>
              <a:rPr lang="zh-CN" altLang="en-US" sz="1600" dirty="0"/>
              <a:t>基于互联网发展的校园网络兼职平台建设研究</a:t>
            </a:r>
            <a:r>
              <a:rPr lang="en-US" altLang="zh-CN" sz="1600" dirty="0"/>
              <a:t>[J]. </a:t>
            </a:r>
            <a:r>
              <a:rPr lang="zh-CN" altLang="en-US" sz="1600" dirty="0"/>
              <a:t>神州</a:t>
            </a:r>
            <a:r>
              <a:rPr lang="en-US" altLang="zh-CN" sz="1600" dirty="0"/>
              <a:t>, 2018, 000(007):67-68.</a:t>
            </a:r>
          </a:p>
          <a:p>
            <a:pPr lvl="0"/>
            <a:r>
              <a:rPr lang="en-US" altLang="zh-CN" sz="1600" dirty="0"/>
              <a:t>[4]</a:t>
            </a:r>
            <a:r>
              <a:rPr lang="zh-CN" altLang="en-US" sz="1600" dirty="0"/>
              <a:t>曲佳欣</a:t>
            </a:r>
            <a:r>
              <a:rPr lang="en-US" altLang="zh-CN" sz="1600" dirty="0"/>
              <a:t>, </a:t>
            </a:r>
            <a:r>
              <a:rPr lang="zh-CN" altLang="en-US" sz="1600" dirty="0"/>
              <a:t>孙悦</a:t>
            </a:r>
            <a:r>
              <a:rPr lang="en-US" altLang="zh-CN" sz="1600" dirty="0"/>
              <a:t>, </a:t>
            </a:r>
            <a:r>
              <a:rPr lang="zh-CN" altLang="en-US" sz="1600" dirty="0"/>
              <a:t>董林菘</a:t>
            </a:r>
            <a:r>
              <a:rPr lang="en-US" altLang="zh-CN" sz="1600" dirty="0"/>
              <a:t>,</a:t>
            </a:r>
            <a:r>
              <a:rPr lang="zh-CN" altLang="en-US" sz="1600" dirty="0"/>
              <a:t>等</a:t>
            </a:r>
            <a:r>
              <a:rPr lang="en-US" altLang="zh-CN" sz="1600" dirty="0"/>
              <a:t>. </a:t>
            </a:r>
            <a:r>
              <a:rPr lang="zh-CN" altLang="en-US" sz="1600" dirty="0"/>
              <a:t>大学生校园兼职平台研发与应用</a:t>
            </a:r>
            <a:r>
              <a:rPr lang="en-US" altLang="zh-CN" sz="1600" dirty="0"/>
              <a:t>[J]. </a:t>
            </a:r>
            <a:r>
              <a:rPr lang="zh-CN" altLang="en-US" sz="1600" dirty="0"/>
              <a:t>物流工程与管理</a:t>
            </a:r>
            <a:r>
              <a:rPr lang="en-US" altLang="zh-CN" sz="1600" dirty="0"/>
              <a:t>, 2018, 287(05):187-189.</a:t>
            </a:r>
          </a:p>
          <a:p>
            <a:pPr lvl="0"/>
            <a:r>
              <a:rPr lang="en-US" altLang="zh-CN" sz="1600" dirty="0"/>
              <a:t>[5]</a:t>
            </a:r>
            <a:r>
              <a:rPr lang="zh-CN" altLang="en-US" sz="1600" dirty="0"/>
              <a:t>张冬</a:t>
            </a:r>
            <a:r>
              <a:rPr lang="en-US" altLang="zh-CN" sz="1600" dirty="0"/>
              <a:t>, </a:t>
            </a:r>
            <a:r>
              <a:rPr lang="zh-CN" altLang="en-US" sz="1600" dirty="0"/>
              <a:t>田艳</a:t>
            </a:r>
            <a:r>
              <a:rPr lang="en-US" altLang="zh-CN" sz="1600" dirty="0"/>
              <a:t>. </a:t>
            </a:r>
            <a:r>
              <a:rPr lang="zh-CN" altLang="en-US" sz="1600" dirty="0"/>
              <a:t>校园兼职信息管理系统分析与设计</a:t>
            </a:r>
            <a:r>
              <a:rPr lang="en-US" altLang="zh-CN" sz="1600" dirty="0"/>
              <a:t>[J]. </a:t>
            </a:r>
            <a:r>
              <a:rPr lang="zh-CN" altLang="en-US" sz="1600" dirty="0"/>
              <a:t>软件工程</a:t>
            </a:r>
            <a:r>
              <a:rPr lang="en-US" altLang="zh-CN" sz="1600" dirty="0"/>
              <a:t>, 2019, 022(007): 37-39.</a:t>
            </a:r>
          </a:p>
          <a:p>
            <a:pPr lvl="0"/>
            <a:r>
              <a:rPr lang="en-US" altLang="zh-CN" sz="1600" dirty="0"/>
              <a:t>[6]</a:t>
            </a:r>
            <a:r>
              <a:rPr lang="zh-CN" altLang="en-US" sz="1600" dirty="0"/>
              <a:t>林雪</a:t>
            </a:r>
            <a:r>
              <a:rPr lang="en-US" altLang="zh-CN" sz="1600" dirty="0"/>
              <a:t>.</a:t>
            </a:r>
            <a:r>
              <a:rPr lang="zh-CN" altLang="en-US" sz="1600" dirty="0"/>
              <a:t>计算机数据库在信息管理中的应用分析</a:t>
            </a:r>
            <a:r>
              <a:rPr lang="en-US" altLang="zh-CN" sz="1600" dirty="0"/>
              <a:t>[J].</a:t>
            </a:r>
            <a:r>
              <a:rPr lang="zh-CN" altLang="en-US" sz="1600" dirty="0"/>
              <a:t>信息技术与信息化</a:t>
            </a:r>
            <a:r>
              <a:rPr lang="en-US" altLang="zh-CN" sz="1600" dirty="0"/>
              <a:t>,2019(12):245-246. </a:t>
            </a:r>
          </a:p>
          <a:p>
            <a:pPr lvl="0"/>
            <a:r>
              <a:rPr lang="en-US" altLang="zh-CN" sz="1600" dirty="0"/>
              <a:t>[7]</a:t>
            </a:r>
            <a:r>
              <a:rPr lang="zh-CN" altLang="en-US" sz="1600" dirty="0"/>
              <a:t>马英瑞</a:t>
            </a:r>
            <a:r>
              <a:rPr lang="en-US" altLang="zh-CN" sz="1600" dirty="0"/>
              <a:t>, </a:t>
            </a:r>
            <a:r>
              <a:rPr lang="zh-CN" altLang="en-US" sz="1600" dirty="0"/>
              <a:t>刘美君</a:t>
            </a:r>
            <a:r>
              <a:rPr lang="en-US" altLang="zh-CN" sz="1600" dirty="0"/>
              <a:t>, </a:t>
            </a:r>
            <a:r>
              <a:rPr lang="zh-CN" altLang="en-US" sz="1600" dirty="0"/>
              <a:t>李宏博</a:t>
            </a:r>
            <a:r>
              <a:rPr lang="en-US" altLang="zh-CN" sz="1600" dirty="0"/>
              <a:t>. Web</a:t>
            </a:r>
            <a:r>
              <a:rPr lang="zh-CN" altLang="en-US" sz="1600" dirty="0"/>
              <a:t>平台上校园兼职系统的设计与实现</a:t>
            </a:r>
            <a:r>
              <a:rPr lang="en-US" altLang="zh-CN" sz="1600" dirty="0"/>
              <a:t>[J]. </a:t>
            </a:r>
            <a:r>
              <a:rPr lang="zh-CN" altLang="en-US" sz="1600" dirty="0"/>
              <a:t>福建电脑</a:t>
            </a:r>
            <a:r>
              <a:rPr lang="en-US" altLang="zh-CN" sz="1600" dirty="0"/>
              <a:t>, 2019, 35(10):72-73.</a:t>
            </a:r>
          </a:p>
          <a:p>
            <a:pPr lvl="0"/>
            <a:r>
              <a:rPr lang="en-US" altLang="zh-CN" sz="1600" dirty="0"/>
              <a:t>[8]</a:t>
            </a:r>
            <a:r>
              <a:rPr lang="zh-CN" altLang="en-US" sz="1600" dirty="0"/>
              <a:t>孟祥雪</a:t>
            </a:r>
            <a:r>
              <a:rPr lang="en-US" altLang="zh-CN" sz="1600" dirty="0"/>
              <a:t>. </a:t>
            </a:r>
            <a:r>
              <a:rPr lang="zh-CN" altLang="en-US" sz="1600" dirty="0"/>
              <a:t>基于</a:t>
            </a:r>
            <a:r>
              <a:rPr lang="en-US" altLang="zh-CN" sz="1600" dirty="0"/>
              <a:t>SSM</a:t>
            </a:r>
            <a:r>
              <a:rPr lang="zh-CN" altLang="en-US" sz="1600" dirty="0"/>
              <a:t>的外聘人员人事管理系统设计与实现</a:t>
            </a:r>
            <a:r>
              <a:rPr lang="en-US" altLang="zh-CN" sz="1600" dirty="0"/>
              <a:t>[D]. </a:t>
            </a:r>
            <a:r>
              <a:rPr lang="zh-CN" altLang="en-US" sz="1600" dirty="0"/>
              <a:t>电子科技大学</a:t>
            </a:r>
            <a:r>
              <a:rPr lang="en-US" altLang="zh-CN" sz="1600" dirty="0"/>
              <a:t>, 2020</a:t>
            </a:r>
            <a:r>
              <a:rPr lang="zh-CN" altLang="en-US" sz="1600" dirty="0"/>
              <a:t>：</a:t>
            </a:r>
            <a:r>
              <a:rPr lang="en-US" altLang="zh-CN" sz="1600" dirty="0"/>
              <a:t>13-17.</a:t>
            </a:r>
          </a:p>
          <a:p>
            <a:pPr lvl="0"/>
            <a:r>
              <a:rPr lang="en-US" altLang="zh-CN" sz="1600" dirty="0"/>
              <a:t>[9]Wang J, Qian S, Shuai Ju L I, et al. Design and Development of Campus Part-time Information System Based on Web[J]. Journal of Jiaozuo University, 2020</a:t>
            </a:r>
            <a:r>
              <a:rPr lang="zh-CN" altLang="en-US" sz="1600" dirty="0"/>
              <a:t>：</a:t>
            </a:r>
            <a:r>
              <a:rPr lang="en-US" altLang="zh-CN" sz="1600" dirty="0"/>
              <a:t>6-8.</a:t>
            </a:r>
          </a:p>
          <a:p>
            <a:pPr lvl="0"/>
            <a:r>
              <a:rPr lang="en-US" altLang="zh-CN" sz="1600" dirty="0"/>
              <a:t>[10]Zhang P. Problems and Countermeasures of the College Students' Off-campus Part-time Jobs[J]. Journal of Kaifeng University, 2020</a:t>
            </a:r>
            <a:r>
              <a:rPr lang="zh-CN" altLang="en-US" sz="1600" dirty="0"/>
              <a:t>：</a:t>
            </a:r>
            <a:r>
              <a:rPr lang="en-US" altLang="zh-CN" sz="1600" dirty="0"/>
              <a:t>5-6. </a:t>
            </a:r>
          </a:p>
          <a:p>
            <a:pPr lvl="0"/>
            <a:r>
              <a:rPr lang="en-US" altLang="zh-CN" sz="1600" dirty="0"/>
              <a:t>[11]Kullberg A L. Nonstandard Employment Relations: Part-time, Temporary and Contract Work[J]. Annual Review of Sociology, 2020, 26:341-365.</a:t>
            </a:r>
          </a:p>
          <a:p>
            <a:pPr lvl="0"/>
            <a:r>
              <a:rPr lang="en-US" altLang="zh-CN" sz="1600" dirty="0"/>
              <a:t>[12]</a:t>
            </a:r>
            <a:r>
              <a:rPr lang="zh-CN" altLang="en-US" sz="1600" dirty="0"/>
              <a:t>孙士保</a:t>
            </a:r>
            <a:r>
              <a:rPr lang="en-US" altLang="zh-CN" sz="1600" dirty="0"/>
              <a:t>, </a:t>
            </a:r>
            <a:r>
              <a:rPr lang="zh-CN" altLang="en-US" sz="1600" dirty="0"/>
              <a:t>张瑾</a:t>
            </a:r>
            <a:r>
              <a:rPr lang="en-US" altLang="zh-CN" sz="1600" dirty="0"/>
              <a:t>, </a:t>
            </a:r>
            <a:r>
              <a:rPr lang="zh-CN" altLang="en-US" sz="1600" dirty="0"/>
              <a:t>张鸣</a:t>
            </a:r>
            <a:r>
              <a:rPr lang="en-US" altLang="zh-CN" sz="1600" dirty="0"/>
              <a:t>. ASP.NET</a:t>
            </a:r>
            <a:r>
              <a:rPr lang="zh-CN" altLang="en-US" sz="1600" dirty="0"/>
              <a:t>数据库网站设计教程 </a:t>
            </a:r>
            <a:r>
              <a:rPr lang="en-US" altLang="zh-CN" sz="1600" dirty="0"/>
              <a:t>[M]. </a:t>
            </a:r>
            <a:r>
              <a:rPr lang="zh-CN" altLang="en-US" sz="1600" dirty="0"/>
              <a:t>电子工业出版社</a:t>
            </a:r>
            <a:r>
              <a:rPr lang="en-US" altLang="zh-CN" sz="1600" dirty="0"/>
              <a:t>, 2019:45-52.</a:t>
            </a:r>
          </a:p>
          <a:p>
            <a:pPr lvl="0"/>
            <a:r>
              <a:rPr lang="en-US" altLang="zh-CN" sz="1600" dirty="0"/>
              <a:t>[13]</a:t>
            </a:r>
            <a:r>
              <a:rPr lang="zh-CN" altLang="en-US" sz="1600" dirty="0"/>
              <a:t>王光琼</a:t>
            </a:r>
            <a:r>
              <a:rPr lang="en-US" altLang="zh-CN" sz="1600" dirty="0"/>
              <a:t>, </a:t>
            </a:r>
            <a:r>
              <a:rPr lang="zh-CN" altLang="en-US" sz="1600" dirty="0"/>
              <a:t>任杨</a:t>
            </a:r>
            <a:r>
              <a:rPr lang="en-US" altLang="zh-CN" sz="1600" dirty="0"/>
              <a:t>, </a:t>
            </a:r>
            <a:r>
              <a:rPr lang="zh-CN" altLang="en-US" sz="1600" dirty="0"/>
              <a:t>冉椿林</a:t>
            </a:r>
            <a:r>
              <a:rPr lang="en-US" altLang="zh-CN" sz="1600" dirty="0"/>
              <a:t>,</a:t>
            </a:r>
            <a:r>
              <a:rPr lang="zh-CN" altLang="en-US" sz="1600" dirty="0"/>
              <a:t>等</a:t>
            </a:r>
            <a:r>
              <a:rPr lang="en-US" altLang="zh-CN" sz="1600" dirty="0"/>
              <a:t>. </a:t>
            </a:r>
            <a:r>
              <a:rPr lang="zh-CN" altLang="en-US" sz="1600" dirty="0"/>
              <a:t>基于</a:t>
            </a:r>
            <a:r>
              <a:rPr lang="en-US" altLang="zh-CN" sz="1600" dirty="0"/>
              <a:t>Java Web</a:t>
            </a:r>
            <a:r>
              <a:rPr lang="zh-CN" altLang="en-US" sz="1600" dirty="0"/>
              <a:t>的物流兼职系统关键技术探析</a:t>
            </a:r>
            <a:r>
              <a:rPr lang="en-US" altLang="zh-CN" sz="1600" dirty="0"/>
              <a:t>[J].2019, 32(9):3.</a:t>
            </a:r>
          </a:p>
          <a:p>
            <a:pPr lvl="0"/>
            <a:r>
              <a:rPr lang="en-US" altLang="zh-CN" sz="1600" dirty="0"/>
              <a:t>[14]</a:t>
            </a:r>
            <a:r>
              <a:rPr lang="zh-CN" altLang="en-US" sz="1600" dirty="0"/>
              <a:t>何肖娜</a:t>
            </a:r>
            <a:r>
              <a:rPr lang="en-US" altLang="zh-CN" sz="1600" dirty="0"/>
              <a:t>. </a:t>
            </a:r>
            <a:r>
              <a:rPr lang="zh-CN" altLang="en-US" sz="1600" dirty="0"/>
              <a:t>基于</a:t>
            </a:r>
            <a:r>
              <a:rPr lang="en-US" altLang="zh-CN" sz="1600" dirty="0"/>
              <a:t>Android</a:t>
            </a:r>
            <a:r>
              <a:rPr lang="zh-CN" altLang="en-US" sz="1600" dirty="0"/>
              <a:t>和</a:t>
            </a:r>
            <a:r>
              <a:rPr lang="en-US" altLang="zh-CN" sz="1600" dirty="0"/>
              <a:t>Web</a:t>
            </a:r>
            <a:r>
              <a:rPr lang="zh-CN" altLang="en-US" sz="1600" dirty="0"/>
              <a:t>的大学生兼职系统设计与实现</a:t>
            </a:r>
            <a:r>
              <a:rPr lang="en-US" altLang="zh-CN" sz="1600" dirty="0"/>
              <a:t>[J]. </a:t>
            </a:r>
            <a:r>
              <a:rPr lang="zh-CN" altLang="en-US" sz="1600" dirty="0"/>
              <a:t>电脑知识与技术：</a:t>
            </a:r>
            <a:r>
              <a:rPr lang="en-US" altLang="zh-CN" sz="1600" dirty="0"/>
              <a:t>2019, 15(8):4.</a:t>
            </a:r>
          </a:p>
          <a:p>
            <a:pPr lvl="0"/>
            <a:r>
              <a:rPr lang="en-US" altLang="zh-CN" sz="1600" dirty="0"/>
              <a:t>[15]</a:t>
            </a:r>
            <a:r>
              <a:rPr lang="zh-CN" altLang="en-US" sz="1600" dirty="0"/>
              <a:t>邹红霆</a:t>
            </a:r>
            <a:r>
              <a:rPr lang="en-US" altLang="zh-CN" sz="1600" dirty="0"/>
              <a:t>. </a:t>
            </a:r>
            <a:r>
              <a:rPr lang="zh-CN" altLang="en-US" sz="1600" dirty="0"/>
              <a:t>基于</a:t>
            </a:r>
            <a:r>
              <a:rPr lang="en-US" altLang="zh-CN" sz="1600" dirty="0"/>
              <a:t>SSM</a:t>
            </a:r>
            <a:r>
              <a:rPr lang="zh-CN" altLang="en-US" sz="1600" dirty="0"/>
              <a:t>框架的</a:t>
            </a:r>
            <a:r>
              <a:rPr lang="en-US" altLang="zh-CN" sz="1600" dirty="0"/>
              <a:t>Web</a:t>
            </a:r>
            <a:r>
              <a:rPr lang="zh-CN" altLang="en-US" sz="1600" dirty="0"/>
              <a:t>系统研究与应用</a:t>
            </a:r>
            <a:r>
              <a:rPr lang="en-US" altLang="zh-CN" sz="1600" dirty="0"/>
              <a:t>[J]. </a:t>
            </a:r>
            <a:r>
              <a:rPr lang="zh-CN" altLang="en-US" sz="1600" dirty="0"/>
              <a:t>湖南理工学院学报：自然科学版</a:t>
            </a:r>
            <a:r>
              <a:rPr lang="en-US" altLang="zh-CN" sz="1600" dirty="0"/>
              <a:t>, 2019, 30(1):5.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5680364" y="147320"/>
            <a:ext cx="6335741"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热门网游推荐网站是一个利用</a:t>
            </a:r>
            <a:r>
              <a:rPr lang="en-US" altLang="zh-CN" dirty="0">
                <a:solidFill>
                  <a:schemeClr val="tx1"/>
                </a:solidFill>
              </a:rPr>
              <a:t>JAVA</a:t>
            </a:r>
            <a:r>
              <a:rPr lang="zh-CN" altLang="en-US" dirty="0">
                <a:solidFill>
                  <a:schemeClr val="tx1"/>
                </a:solidFill>
              </a:rPr>
              <a:t>技术建设的网上管理系统，在热门网游推荐管理中实现信息化。系统的设计就是为了迎合广大用户需求而创建的一个界面简洁、有定向内容、业务逻辑简单易操作的热门网游推荐网站。本文以热门网游推荐为例，提出了利用</a:t>
            </a:r>
            <a:r>
              <a:rPr lang="en-US" altLang="zh-CN" dirty="0">
                <a:solidFill>
                  <a:schemeClr val="tx1"/>
                </a:solidFill>
              </a:rPr>
              <a:t>JAVA</a:t>
            </a:r>
            <a:r>
              <a:rPr lang="zh-CN" altLang="en-US" dirty="0">
                <a:solidFill>
                  <a:schemeClr val="tx1"/>
                </a:solidFill>
              </a:rPr>
              <a:t>技术设计和实现热门网游推荐应用的思想，并对其制作过程和结果进行了研究和展示。</a:t>
            </a:r>
            <a:r>
              <a:rPr lang="en-US" altLang="zh-CN" dirty="0">
                <a:solidFill>
                  <a:schemeClr val="tx1"/>
                </a:solidFill>
              </a:rPr>
              <a:t>JAVA</a:t>
            </a:r>
            <a:r>
              <a:rPr lang="zh-CN" altLang="en-US" dirty="0">
                <a:solidFill>
                  <a:schemeClr val="tx1"/>
                </a:solidFill>
              </a:rPr>
              <a:t>系统是基于</a:t>
            </a:r>
            <a:r>
              <a:rPr lang="en-US" altLang="zh-CN" dirty="0">
                <a:solidFill>
                  <a:schemeClr val="tx1"/>
                </a:solidFill>
              </a:rPr>
              <a:t>B/S</a:t>
            </a:r>
            <a:r>
              <a:rPr lang="zh-CN" altLang="en-US" dirty="0">
                <a:solidFill>
                  <a:schemeClr val="tx1"/>
                </a:solidFill>
              </a:rPr>
              <a:t>架构模式，有针对性地采用</a:t>
            </a:r>
            <a:r>
              <a:rPr lang="en-US" altLang="zh-CN" dirty="0">
                <a:solidFill>
                  <a:schemeClr val="tx1"/>
                </a:solidFill>
              </a:rPr>
              <a:t>JAVA</a:t>
            </a:r>
            <a:r>
              <a:rPr lang="zh-CN" altLang="en-US" dirty="0">
                <a:solidFill>
                  <a:schemeClr val="tx1"/>
                </a:solidFill>
              </a:rPr>
              <a:t>技术，数据库选用</a:t>
            </a:r>
            <a:r>
              <a:rPr lang="en-US" altLang="zh-CN" dirty="0">
                <a:solidFill>
                  <a:schemeClr val="tx1"/>
                </a:solidFill>
              </a:rPr>
              <a:t>MYSQL</a:t>
            </a:r>
            <a:r>
              <a:rPr lang="zh-CN" altLang="en-US" dirty="0">
                <a:solidFill>
                  <a:schemeClr val="tx1"/>
                </a:solidFill>
              </a:rPr>
              <a:t>。系统主要分为管理员和用户两个部分，主要包括系统首页、个人中心、用户管理、科普知识管理、游戏攻略管理、游戏信息管理、游戏类型管理、游戏购买管理、游戏发货管理、系统管理等功能进行修删查等。</a:t>
            </a:r>
          </a:p>
          <a:p>
            <a:r>
              <a:rPr lang="zh-CN" altLang="en-US" dirty="0">
                <a:solidFill>
                  <a:schemeClr val="tx1"/>
                </a:solidFill>
              </a:rPr>
              <a:t>本文首先对课题的背景和现状进行分析，然后根据系统的开发流程对系统的可行性和需求进行分析，通过对系统总体设计来绘制系统功能结构图，并对数据库结构进行设计。最后进行系统测试。测试的结果能够达到预期的效果，运行状况良好。</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感谢各位老师评判指导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a:solidFill>
                  <a:schemeClr val="bg1">
                    <a:lumMod val="95000"/>
                  </a:schemeClr>
                </a:solidFill>
                <a:latin typeface="+mj-ea"/>
                <a:ea typeface="+mj-ea"/>
              </a:rPr>
              <a:t>指导老师：</a:t>
            </a:r>
            <a:r>
              <a:rPr lang="en-US" altLang="zh-CN" dirty="0">
                <a:solidFill>
                  <a:schemeClr val="bg1">
                    <a:lumMod val="95000"/>
                  </a:schemeClr>
                </a:solidFill>
                <a:latin typeface="+mj-ea"/>
                <a:ea typeface="+mj-ea"/>
              </a:rPr>
              <a:t>PPT</a:t>
            </a:r>
            <a:r>
              <a:rPr lang="zh-CN" altLang="en-US" dirty="0">
                <a:solidFill>
                  <a:schemeClr val="bg1">
                    <a:lumMod val="95000"/>
                  </a:schemeClr>
                </a:solidFill>
                <a:latin typeface="+mj-ea"/>
                <a:ea typeface="+mj-ea"/>
              </a:rPr>
              <a:t>熊猫</a:t>
            </a:r>
            <a:endParaRPr lang="en-US" altLang="zh-CN" dirty="0">
              <a:solidFill>
                <a:schemeClr val="bg1">
                  <a:lumMod val="95000"/>
                </a:schemeClr>
              </a:solidFill>
              <a:latin typeface="+mj-ea"/>
              <a:ea typeface="+mj-ea"/>
            </a:endParaRPr>
          </a:p>
          <a:p>
            <a:pPr algn="ctr"/>
            <a:r>
              <a:rPr lang="zh-CN" altLang="en-US" dirty="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cs typeface="黑体" panose="02010609060101010101" charset="-122"/>
              </a:rPr>
              <a:t>课题研究背景</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754326"/>
          </a:xfrm>
          <a:prstGeom prst="rect">
            <a:avLst/>
          </a:prstGeom>
        </p:spPr>
        <p:txBody>
          <a:bodyPr wrap="square">
            <a:spAutoFit/>
          </a:bodyPr>
          <a:lstStyle/>
          <a:p>
            <a:r>
              <a:rPr lang="zh-CN" altLang="en-US" dirty="0"/>
              <a:t>如今对线上管理系统越来越成熟，当今社会也正快速向信息化社会发展，开发热门网游推荐网站有着举足轻重的意义。主要就是能存储信息，具备个性化的定制功能。既方便功能扩展又不拘一格，可以更好的体现个人技术水平。人们通过网络可以做很多事情，比如最近很流行的在线学习、居家办公，热门网游推荐网站也可以做到让人们随时随地查询信息，只要登录热门网游推荐网站，我们总能看到自己想要的热门网游推荐信息。 </a:t>
            </a:r>
          </a:p>
          <a:p>
            <a:r>
              <a:rPr lang="zh-CN" altLang="en-US" dirty="0"/>
              <a:t>本系统选用</a:t>
            </a:r>
            <a:r>
              <a:rPr lang="en-US" altLang="zh-CN" dirty="0"/>
              <a:t>B/S</a:t>
            </a:r>
            <a:r>
              <a:rPr lang="zh-CN" altLang="en-US" dirty="0"/>
              <a:t>结构开发，它是一个提供可以对热门网游推荐进行信息管理的系统，用户可以在该系统获取最新动态，可以结识更多的朋友，产生实质性的效率。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cs typeface="黑体" panose="02010609060101010101" charset="-122"/>
              </a:rPr>
              <a:t>国内外研究现状</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4524315"/>
          </a:xfrm>
          <a:prstGeom prst="rect">
            <a:avLst/>
          </a:prstGeom>
        </p:spPr>
        <p:txBody>
          <a:bodyPr wrap="square">
            <a:spAutoFit/>
          </a:bodyPr>
          <a:lstStyle/>
          <a:p>
            <a:r>
              <a:rPr lang="zh-CN" altLang="en-US" dirty="0"/>
              <a:t>近年来，随着互联网的快速发展，全球网络技术逐渐提升，呈现出稳定的上升趋势，互联网普及率也已显著提高。目前我国上网用户已达数亿人之多；其中，网民中使用电脑和手机等移动终端上网者也超过一亿多人。现在的信息传播都利用互联网进行，对传播领域发挥着至关的作用。截至今年</a:t>
            </a:r>
            <a:r>
              <a:rPr lang="en-US" altLang="zh-CN" dirty="0"/>
              <a:t>6</a:t>
            </a:r>
            <a:r>
              <a:rPr lang="zh-CN" altLang="en-US" dirty="0"/>
              <a:t>月底，中国的网络人口已达</a:t>
            </a:r>
            <a:r>
              <a:rPr lang="en-US" altLang="zh-CN" dirty="0"/>
              <a:t>7.54</a:t>
            </a:r>
            <a:r>
              <a:rPr lang="zh-CN" altLang="en-US" dirty="0"/>
              <a:t>亿，超过了全世界网络人口总和。用计算机来管理信息已经成为新的发展趋势，并且已经逐步替代传统管理方式。</a:t>
            </a:r>
          </a:p>
          <a:p>
            <a:r>
              <a:rPr lang="zh-CN" altLang="en-US" dirty="0"/>
              <a:t>信息数字化已经渐渐影响到了人们的日常生活。“信息”这个词已经不仅仅是简单的用来指代信息本身，它还包括了信息的载体、信息的内容以及信息的传播速度等多个方面，从而使得信息资源变得丰富起来。在这种情况下，一些人为了获得更多的利益，开始利用信息来达到自己的目的。在这其中就包括了信息数字化带来的好处。另外，在这些资料的背后，软件得到了大量的推广与应用。该软件的问世大大促进了信息处理效率的提高，使信息处理人员能够节省绝大部分时间。</a:t>
            </a:r>
          </a:p>
          <a:p>
            <a:r>
              <a:rPr lang="zh-CN" altLang="en-US" dirty="0"/>
              <a:t>互联网是人们最基本的需要，尤其是现代社会快节奏的生活方式以及急剧增长的信息量，传统方式的热门网游推荐管理已经不能适应现在人们的需要，因此非常有必要开发热门网游推荐网站。而对开发技术的不成熟导致各大机构的系统发展速度缓慢。进入</a:t>
            </a:r>
            <a:r>
              <a:rPr lang="en-US" altLang="zh-CN" dirty="0"/>
              <a:t>21</a:t>
            </a:r>
            <a:r>
              <a:rPr lang="zh-CN" altLang="en-US" dirty="0"/>
              <a:t>世纪以后，随着中国经济的急速增长，制约各大机构信息管理的问题一步步得到了解决。国内已经逐渐步入电子信息化的管理模式。</a:t>
            </a:r>
          </a:p>
          <a:p>
            <a:r>
              <a:rPr lang="zh-CN" altLang="en-US" dirty="0"/>
              <a:t>传统热门网游推荐管理都是使用人工手动检查并且手动记录大量信息，造成工作量大失误率高，造成大量数据丢失，对于寻找数据造成极大的不便，从而影响工作效率，为了提高热门网游推荐管理的效率，急需开发出功能完善的热门网游推荐网站。</a:t>
            </a:r>
          </a:p>
        </p:txBody>
      </p:sp>
    </p:spTree>
    <p:extLst>
      <p:ext uri="{BB962C8B-B14F-4D97-AF65-F5344CB8AC3E}">
        <p14:creationId xmlns:p14="http://schemas.microsoft.com/office/powerpoint/2010/main" val="12082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200" kern="0" dirty="0">
                <a:solidFill>
                  <a:schemeClr val="bg1"/>
                </a:solidFill>
                <a:latin typeface="黑体" panose="02010609060101010101" charset="-122"/>
                <a:ea typeface="黑体" panose="02010609060101010101" charset="-122"/>
              </a:rPr>
              <a:t>系统</a:t>
            </a:r>
            <a:r>
              <a:rPr kumimoji="0" sz="3200" b="0" i="0" u="none" strike="noStrike" kern="0" cap="none" spc="0" normalizeH="0" baseline="0" noProof="0" dirty="0" err="1">
                <a:ln>
                  <a:noFill/>
                </a:ln>
                <a:solidFill>
                  <a:schemeClr val="bg1"/>
                </a:solidFill>
                <a:effectLst/>
                <a:uLnTx/>
                <a:uFillTx/>
                <a:latin typeface="黑体" panose="02010609060101010101" charset="-122"/>
                <a:ea typeface="黑体" panose="02010609060101010101" charset="-122"/>
              </a:rPr>
              <a:t>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4506"/>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27314" cy="461665"/>
          </a:xfrm>
          <a:prstGeom prst="rect">
            <a:avLst/>
          </a:prstGeom>
        </p:spPr>
        <p:txBody>
          <a:bodyPr wrap="none">
            <a:spAutoFit/>
          </a:bodyPr>
          <a:lstStyle/>
          <a:p>
            <a:r>
              <a:rPr lang="en-US" altLang="zh-CN" sz="2400" b="1" dirty="0">
                <a:solidFill>
                  <a:schemeClr val="bg1"/>
                </a:solidFill>
              </a:rPr>
              <a:t>Java</a:t>
            </a:r>
            <a:r>
              <a:rPr lang="zh-CN" altLang="en-US" sz="2400" b="1" dirty="0">
                <a:solidFill>
                  <a:schemeClr val="bg1"/>
                </a:solidFill>
              </a:rPr>
              <a:t>技术</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a:solidFill>
                  <a:schemeClr val="bg1"/>
                </a:solidFill>
              </a:rPr>
              <a:t>MySQL</a:t>
            </a:r>
            <a:r>
              <a:rPr lang="zh-CN" altLang="en-US" sz="2400" b="1">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2399631" cy="461665"/>
          </a:xfrm>
          <a:prstGeom prst="rect">
            <a:avLst/>
          </a:prstGeom>
        </p:spPr>
        <p:txBody>
          <a:bodyPr wrap="none">
            <a:spAutoFit/>
          </a:bodyPr>
          <a:lstStyle/>
          <a:p>
            <a:pPr algn="l"/>
            <a:r>
              <a:rPr lang="en-US" altLang="zh-CN" sz="2400" b="1">
                <a:solidFill>
                  <a:schemeClr val="bg1"/>
                </a:solidFill>
              </a:rPr>
              <a:t>springboot</a:t>
            </a:r>
            <a:r>
              <a:rPr lang="zh-CN" altLang="en-US" sz="2400" b="1">
                <a:solidFill>
                  <a:schemeClr val="bg1"/>
                </a:solidFill>
              </a:rPr>
              <a:t>框架</a:t>
            </a:r>
            <a:endParaRPr lang="zh-CN" altLang="en-US"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altLang="zh-CN" sz="3200" kern="0" dirty="0">
                <a:solidFill>
                  <a:schemeClr val="bg1"/>
                </a:solidFill>
                <a:latin typeface="黑体" panose="02010609060101010101" charset="-122"/>
                <a:ea typeface="黑体" panose="02010609060101010101" charset="-122"/>
                <a:cs typeface="黑体" panose="02010609060101010101" charset="-122"/>
              </a:rPr>
              <a:t>Java</a:t>
            </a:r>
            <a:r>
              <a:rPr lang="zh-CN" altLang="en-US" sz="3200" kern="0" dirty="0">
                <a:solidFill>
                  <a:schemeClr val="bg1"/>
                </a:solidFill>
                <a:latin typeface="黑体" panose="02010609060101010101" charset="-122"/>
                <a:ea typeface="黑体" panose="02010609060101010101" charset="-122"/>
                <a:cs typeface="黑体" panose="02010609060101010101" charset="-122"/>
              </a:rPr>
              <a:t>技术</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486742"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486743"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548583" y="1305341"/>
            <a:ext cx="5576166" cy="4247317"/>
          </a:xfrm>
          <a:prstGeom prst="rect">
            <a:avLst/>
          </a:prstGeom>
          <a:noFill/>
          <a:ln w="9525">
            <a:noFill/>
          </a:ln>
        </p:spPr>
        <p:txBody>
          <a:bodyPr wrap="square">
            <a:spAutoFit/>
          </a:bodyPr>
          <a:lstStyle/>
          <a:p>
            <a:r>
              <a:rPr lang="en-US" altLang="zh-CN" dirty="0"/>
              <a:t>java</a:t>
            </a:r>
            <a:r>
              <a:rPr lang="zh-CN" altLang="en-US" dirty="0"/>
              <a:t>是一种面向对象的面向对象编程语言，它不仅吸收了</a:t>
            </a:r>
            <a:r>
              <a:rPr lang="en-US" altLang="zh-CN" dirty="0"/>
              <a:t>C++</a:t>
            </a:r>
            <a:r>
              <a:rPr lang="zh-CN" altLang="en-US" dirty="0"/>
              <a:t>语言的优点，而且摒弃了</a:t>
            </a:r>
            <a:r>
              <a:rPr lang="en-US" altLang="zh-CN" dirty="0"/>
              <a:t>C++</a:t>
            </a:r>
            <a:r>
              <a:rPr lang="zh-CN" altLang="en-US" dirty="0"/>
              <a:t>不可理解的多继承和指针的概念，所以</a:t>
            </a:r>
            <a:r>
              <a:rPr lang="en-US" altLang="zh-CN" dirty="0"/>
              <a:t>Java</a:t>
            </a:r>
            <a:r>
              <a:rPr lang="zh-CN" altLang="en-US" dirty="0"/>
              <a:t>语言功能强大，使用方便。</a:t>
            </a:r>
            <a:r>
              <a:rPr lang="en-US" altLang="zh-CN" dirty="0"/>
              <a:t>JavaScript</a:t>
            </a:r>
            <a:r>
              <a:rPr lang="zh-CN" altLang="en-US" dirty="0"/>
              <a:t>作为一种动态网页制作技术，</a:t>
            </a:r>
            <a:r>
              <a:rPr lang="en-US" altLang="zh-CN" dirty="0"/>
              <a:t>jQuery</a:t>
            </a:r>
            <a:r>
              <a:rPr lang="zh-CN" altLang="en-US" dirty="0"/>
              <a:t>提供了丰富而强大的脚本语言库支持。二者结合使用可以有效提高开发效率和质量。</a:t>
            </a:r>
            <a:r>
              <a:rPr lang="en-US" altLang="zh-CN" dirty="0"/>
              <a:t>Java</a:t>
            </a:r>
            <a:r>
              <a:rPr lang="zh-CN" altLang="en-US" dirty="0"/>
              <a:t>语言是静态面向对象编程语言的代表，是面向对象理论的优秀实现，使程序员能够优雅地思考复杂的编程。</a:t>
            </a:r>
          </a:p>
          <a:p>
            <a:r>
              <a:rPr lang="en-US" altLang="zh-CN" dirty="0"/>
              <a:t>Java</a:t>
            </a:r>
            <a:r>
              <a:rPr lang="zh-CN" altLang="en-US" dirty="0"/>
              <a:t>是简单性的、面向对象、分布式、健壮性、安全性、平台独立、可移植性的、多线程、动态性的。它的应用使软件开发过程更加灵活，提高了软件质量，增强了软件可重用性。在当今网络技术迅速发展的情况下，</a:t>
            </a:r>
            <a:r>
              <a:rPr lang="en-US" altLang="zh-CN" dirty="0"/>
              <a:t>Java</a:t>
            </a:r>
            <a:r>
              <a:rPr lang="zh-CN" altLang="en-US" dirty="0"/>
              <a:t>已成为目前最流行的编程语言之一。</a:t>
            </a:r>
            <a:r>
              <a:rPr lang="en-US" altLang="zh-CN" dirty="0"/>
              <a:t>Java</a:t>
            </a:r>
            <a:r>
              <a:rPr lang="zh-CN" altLang="en-US" dirty="0"/>
              <a:t>是一种开源语言。</a:t>
            </a:r>
            <a:r>
              <a:rPr lang="en-US" altLang="zh-CN" dirty="0"/>
              <a:t>Java</a:t>
            </a:r>
            <a:r>
              <a:rPr lang="zh-CN" altLang="en-US" dirty="0"/>
              <a:t>可以编写桌面应用程序、</a:t>
            </a:r>
            <a:r>
              <a:rPr lang="en-US" altLang="zh-CN" dirty="0"/>
              <a:t>Web</a:t>
            </a:r>
            <a:r>
              <a:rPr lang="zh-CN" altLang="en-US" dirty="0"/>
              <a:t>应用程序、分布式系统、嵌入式系统应用程序等。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70208" cy="1107996"/>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a:t>
            </a:r>
            <a:r>
              <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598007" y="3652113"/>
            <a:ext cx="2031325" cy="461665"/>
          </a:xfrm>
          <a:prstGeom prst="rect">
            <a:avLst/>
          </a:prstGeom>
        </p:spPr>
        <p:txBody>
          <a:bodyPr wrap="none">
            <a:spAutoFit/>
          </a:bodyPr>
          <a:lstStyle/>
          <a:p>
            <a:pPr algn="ctr"/>
            <a:r>
              <a:rPr lang="zh-CN" altLang="en-US" sz="2400" b="1" dirty="0">
                <a:solidFill>
                  <a:schemeClr val="bg1"/>
                </a:solidFill>
              </a:rPr>
              <a:t>系统流程分析</a:t>
            </a:r>
          </a:p>
        </p:txBody>
      </p:sp>
      <p:sp>
        <p:nvSpPr>
          <p:cNvPr id="54" name="矩形 53"/>
          <p:cNvSpPr/>
          <p:nvPr/>
        </p:nvSpPr>
        <p:spPr>
          <a:xfrm>
            <a:off x="1729461" y="3652113"/>
            <a:ext cx="2031325" cy="461665"/>
          </a:xfrm>
          <a:prstGeom prst="rect">
            <a:avLst/>
          </a:prstGeom>
        </p:spPr>
        <p:txBody>
          <a:bodyPr wrap="none">
            <a:spAutoFit/>
          </a:bodyPr>
          <a:lstStyle/>
          <a:p>
            <a:pPr algn="ctr"/>
            <a:r>
              <a:rPr lang="zh-CN" altLang="en-US" sz="2400" b="1" dirty="0">
                <a:solidFill>
                  <a:schemeClr val="bg1"/>
                </a:solidFill>
              </a:rPr>
              <a:t>系统现状分析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814704" y="17780"/>
            <a:ext cx="5095451" cy="707886"/>
          </a:xfrm>
          <a:prstGeom prst="rect">
            <a:avLst/>
          </a:prstGeom>
          <a:noFill/>
        </p:spPr>
        <p:txBody>
          <a:bodyPr wrap="square" rtlCol="0">
            <a:spAutoFit/>
          </a:bodyPr>
          <a:lstStyle/>
          <a:p>
            <a:pPr lvl="0">
              <a:defRPr/>
            </a:pPr>
            <a:r>
              <a:rPr lang="zh-CN" altLang="en-US" sz="4000" kern="0" dirty="0">
                <a:solidFill>
                  <a:schemeClr val="bg1"/>
                </a:solidFill>
                <a:latin typeface="+mj-ea"/>
                <a:ea typeface="+mj-ea"/>
              </a:rPr>
              <a:t>系统总体功能图</a:t>
            </a:r>
            <a:endParaRPr kumimoji="0" sz="40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7" name="Rectangle 10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08">
            <a:extLst>
              <a:ext uri="{FF2B5EF4-FFF2-40B4-BE49-F238E27FC236}">
                <a16:creationId xmlns:a16="http://schemas.microsoft.com/office/drawing/2014/main" id="{AB5D14C7-D1E7-4802-9E45-0E1E5A84451F}"/>
              </a:ext>
            </a:extLst>
          </p:cNvPr>
          <p:cNvSpPr>
            <a:spLocks noChangeArrowheads="1"/>
          </p:cNvSpPr>
          <p:nvPr/>
        </p:nvSpPr>
        <p:spPr bwMode="auto">
          <a:xfrm>
            <a:off x="2234879" y="725666"/>
            <a:ext cx="174687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0736ED28-C3B5-471C-B6A5-5E47B3E297A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BE05E1B8-56A8-457D-9450-ED5B42D870AA}"/>
              </a:ext>
            </a:extLst>
          </p:cNvPr>
          <p:cNvSpPr>
            <a:spLocks noChangeArrowheads="1"/>
          </p:cNvSpPr>
          <p:nvPr/>
        </p:nvSpPr>
        <p:spPr bwMode="auto">
          <a:xfrm>
            <a:off x="2386854" y="601133"/>
            <a:ext cx="187552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6C056A14-E1B1-4E57-B50B-F7759392114E}"/>
              </a:ext>
            </a:extLst>
          </p:cNvPr>
          <p:cNvSpPr>
            <a:spLocks noChangeArrowheads="1"/>
          </p:cNvSpPr>
          <p:nvPr/>
        </p:nvSpPr>
        <p:spPr bwMode="auto">
          <a:xfrm>
            <a:off x="3225689" y="13090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513F51AB-319C-4705-849C-0DEC73279AFF}"/>
              </a:ext>
            </a:extLst>
          </p:cNvPr>
          <p:cNvSpPr>
            <a:spLocks noChangeArrowheads="1"/>
          </p:cNvSpPr>
          <p:nvPr/>
        </p:nvSpPr>
        <p:spPr bwMode="auto">
          <a:xfrm>
            <a:off x="2097926" y="704019"/>
            <a:ext cx="2251846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5DA406B0-034E-449C-9ECF-C1FEFF11695F}"/>
              </a:ext>
            </a:extLst>
          </p:cNvPr>
          <p:cNvSpPr>
            <a:spLocks noChangeArrowheads="1"/>
          </p:cNvSpPr>
          <p:nvPr/>
        </p:nvSpPr>
        <p:spPr bwMode="auto">
          <a:xfrm>
            <a:off x="951346" y="725666"/>
            <a:ext cx="1765726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671B13F0-F248-4D72-951F-86F0BCD48BE7}"/>
              </a:ext>
            </a:extLst>
          </p:cNvPr>
          <p:cNvSpPr>
            <a:spLocks noChangeArrowheads="1"/>
          </p:cNvSpPr>
          <p:nvPr/>
        </p:nvSpPr>
        <p:spPr bwMode="auto">
          <a:xfrm>
            <a:off x="1617221" y="1175353"/>
            <a:ext cx="21993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219150A6-1579-4A33-8F9B-2B47EAC99B28}"/>
              </a:ext>
            </a:extLst>
          </p:cNvPr>
          <p:cNvSpPr>
            <a:spLocks noChangeArrowheads="1"/>
          </p:cNvSpPr>
          <p:nvPr/>
        </p:nvSpPr>
        <p:spPr bwMode="auto">
          <a:xfrm>
            <a:off x="1373516" y="865646"/>
            <a:ext cx="2634813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4">
            <a:extLst>
              <a:ext uri="{FF2B5EF4-FFF2-40B4-BE49-F238E27FC236}">
                <a16:creationId xmlns:a16="http://schemas.microsoft.com/office/drawing/2014/main" id="{30FCEB6E-B2A1-41F2-86F1-84037F66171D}"/>
              </a:ext>
            </a:extLst>
          </p:cNvPr>
          <p:cNvSpPr>
            <a:spLocks noChangeArrowheads="1"/>
          </p:cNvSpPr>
          <p:nvPr/>
        </p:nvSpPr>
        <p:spPr bwMode="auto">
          <a:xfrm>
            <a:off x="2097926" y="806905"/>
            <a:ext cx="1997748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4" name="对象 23">
            <a:extLst>
              <a:ext uri="{FF2B5EF4-FFF2-40B4-BE49-F238E27FC236}">
                <a16:creationId xmlns:a16="http://schemas.microsoft.com/office/drawing/2014/main" id="{1D70AAEB-1EB4-4C35-B21E-35356AB0F528}"/>
              </a:ext>
            </a:extLst>
          </p:cNvPr>
          <p:cNvGraphicFramePr>
            <a:graphicFrameLocks noChangeAspect="1"/>
          </p:cNvGraphicFramePr>
          <p:nvPr>
            <p:extLst>
              <p:ext uri="{D42A27DB-BD31-4B8C-83A1-F6EECF244321}">
                <p14:modId xmlns:p14="http://schemas.microsoft.com/office/powerpoint/2010/main" val="667679195"/>
              </p:ext>
            </p:extLst>
          </p:nvPr>
        </p:nvGraphicFramePr>
        <p:xfrm>
          <a:off x="2097926" y="806905"/>
          <a:ext cx="8240711" cy="5986218"/>
        </p:xfrm>
        <a:graphic>
          <a:graphicData uri="http://schemas.openxmlformats.org/presentationml/2006/ole">
            <mc:AlternateContent xmlns:mc="http://schemas.openxmlformats.org/markup-compatibility/2006">
              <mc:Choice xmlns:v="urn:schemas-microsoft-com:vml" Requires="v">
                <p:oleObj name="Visio" r:id="rId3" imgW="5038680" imgH="4600677" progId="Visio.Drawing.15">
                  <p:embed/>
                </p:oleObj>
              </mc:Choice>
              <mc:Fallback>
                <p:oleObj name="Visio" r:id="rId3" imgW="5038680" imgH="4600677"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926" y="806905"/>
                        <a:ext cx="8240711" cy="5986218"/>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TotalTime>
  <Words>1879</Words>
  <Application>Microsoft Office PowerPoint</Application>
  <PresentationFormat>宽屏</PresentationFormat>
  <Paragraphs>71</Paragraphs>
  <Slides>20</Slides>
  <Notes>11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8" baseType="lpstr">
      <vt:lpstr>等线</vt:lpstr>
      <vt:lpstr>黑体</vt:lpstr>
      <vt:lpstr>微软雅黑</vt:lpstr>
      <vt:lpstr>Arial</vt:lpstr>
      <vt:lpstr>Segoe UI</vt:lpstr>
      <vt:lpstr>Segoe UI Light</vt:lpstr>
      <vt:lpstr>office 1</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PC</cp:lastModifiedBy>
  <cp:revision>34</cp:revision>
  <dcterms:created xsi:type="dcterms:W3CDTF">2019-12-31T02:46:00Z</dcterms:created>
  <dcterms:modified xsi:type="dcterms:W3CDTF">2023-04-24T03:10:16Z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